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1" r:id="rId5"/>
    <p:sldId id="284" r:id="rId6"/>
    <p:sldId id="270" r:id="rId7"/>
    <p:sldId id="285" r:id="rId8"/>
    <p:sldId id="283" r:id="rId9"/>
    <p:sldId id="289" r:id="rId10"/>
    <p:sldId id="290" r:id="rId11"/>
    <p:sldId id="291" r:id="rId12"/>
    <p:sldId id="280" r:id="rId13"/>
    <p:sldId id="272" r:id="rId14"/>
    <p:sldId id="286" r:id="rId15"/>
    <p:sldId id="287" r:id="rId16"/>
    <p:sldId id="28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EEF"/>
    <a:srgbClr val="FFFDDD"/>
    <a:srgbClr val="FFFC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7B26C5-4107-4FEC-AEDC-1716B250A1EF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95" autoAdjust="0"/>
    <p:restoredTop sz="94694" autoAdjust="0"/>
  </p:normalViewPr>
  <p:slideViewPr>
    <p:cSldViewPr snapToGrid="0">
      <p:cViewPr varScale="1">
        <p:scale>
          <a:sx n="113" d="100"/>
          <a:sy n="113" d="100"/>
        </p:scale>
        <p:origin x="55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50" d="100"/>
          <a:sy n="50" d="100"/>
        </p:scale>
        <p:origin x="3403" y="3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A5E5A1F-2D51-4F2D-9E16-7EDE9521574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5BA742-A5C9-46A1-B02A-D79E7CB705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12DAA-423A-4434-829E-E64EFA6FA1C4}" type="datetimeFigureOut">
              <a:rPr lang="en-US" smtClean="0"/>
              <a:t>7/11/2024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D5A972-D40B-450E-BB52-14D5BE88C82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79FB9-6F31-4650-B3F6-FB48CF20E2A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EAEF8-9B2C-4019-BB81-A1E3073507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6499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29B503-A66B-4EF3-9EAB-F636AFE426B5}" type="datetimeFigureOut">
              <a:rPr lang="en-US" smtClean="0"/>
              <a:t>7/11/2024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DFD787-E884-416E-B2A4-1A466FE585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448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				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4981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576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221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242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797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50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552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212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479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243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A820C4ED-4BF8-4533-AB64-BDA405D03D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1677E33-24D0-46C7-8AE0-A8F299E93C9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18C6A1-CD0C-4D36-9F19-C17DCAF66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9706" y="1373570"/>
            <a:ext cx="3844506" cy="2387600"/>
          </a:xfrm>
        </p:spPr>
        <p:txBody>
          <a:bodyPr anchor="b">
            <a:normAutofit/>
          </a:bodyPr>
          <a:lstStyle>
            <a:lvl1pPr algn="l">
              <a:defRPr sz="4000" b="1" spc="-15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0A75ED-ED9B-412E-A0AE-A48440CF0D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49706" y="3853245"/>
            <a:ext cx="3844506" cy="81451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1FBF22F-E39E-4D88-9509-F35CFD6CA377}"/>
              </a:ext>
            </a:extLst>
          </p:cNvPr>
          <p:cNvGrpSpPr/>
          <p:nvPr userDrawn="1"/>
        </p:nvGrpSpPr>
        <p:grpSpPr>
          <a:xfrm>
            <a:off x="542568" y="1216037"/>
            <a:ext cx="6480000" cy="4425927"/>
            <a:chOff x="1352316" y="189000"/>
            <a:chExt cx="9487368" cy="6480000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6B1E8D7-8D23-4E0C-8725-D14F6DCA4DFC}"/>
                </a:ext>
              </a:extLst>
            </p:cNvPr>
            <p:cNvSpPr>
              <a:spLocks/>
            </p:cNvSpPr>
            <p:nvPr userDrawn="1"/>
          </p:nvSpPr>
          <p:spPr>
            <a:xfrm>
              <a:off x="1352316" y="189000"/>
              <a:ext cx="9487368" cy="6480000"/>
            </a:xfrm>
            <a:prstGeom prst="roundRect">
              <a:avLst>
                <a:gd name="adj" fmla="val 305"/>
              </a:avLst>
            </a:prstGeom>
            <a:solidFill>
              <a:schemeClr val="tx1">
                <a:lumMod val="85000"/>
                <a:lumOff val="15000"/>
              </a:schemeClr>
            </a:solidFill>
            <a:ln w="0"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825500" h="107950" prst="hardEdg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1E7761A-9D73-473E-8EA4-9DFD467C9621}"/>
                </a:ext>
              </a:extLst>
            </p:cNvPr>
            <p:cNvSpPr>
              <a:spLocks/>
            </p:cNvSpPr>
            <p:nvPr userDrawn="1"/>
          </p:nvSpPr>
          <p:spPr>
            <a:xfrm>
              <a:off x="1664303" y="549000"/>
              <a:ext cx="8863394" cy="5760000"/>
            </a:xfrm>
            <a:prstGeom prst="roundRect">
              <a:avLst>
                <a:gd name="adj" fmla="val 447"/>
              </a:avLst>
            </a:prstGeom>
            <a:solidFill>
              <a:schemeClr val="bg1">
                <a:lumMod val="95000"/>
              </a:schemeClr>
            </a:solidFill>
            <a:ln w="0">
              <a:noFill/>
            </a:ln>
            <a:effectLst>
              <a:innerShdw blurRad="88900" dist="76200" dir="18900000">
                <a:prstClr val="black">
                  <a:alpha val="2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A24218F-E684-4890-9342-9FFE671F98B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47501" y="1780682"/>
            <a:ext cx="5470138" cy="3296636"/>
          </a:xfrm>
          <a:custGeom>
            <a:avLst/>
            <a:gdLst>
              <a:gd name="connsiteX0" fmla="*/ 0 w 6173537"/>
              <a:gd name="connsiteY0" fmla="*/ 0 h 3199680"/>
              <a:gd name="connsiteX1" fmla="*/ 6173537 w 6173537"/>
              <a:gd name="connsiteY1" fmla="*/ 0 h 3199680"/>
              <a:gd name="connsiteX2" fmla="*/ 6173537 w 6173537"/>
              <a:gd name="connsiteY2" fmla="*/ 3199680 h 3199680"/>
              <a:gd name="connsiteX3" fmla="*/ 0 w 6173537"/>
              <a:gd name="connsiteY3" fmla="*/ 3199680 h 319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73537" h="3199680">
                <a:moveTo>
                  <a:pt x="0" y="0"/>
                </a:moveTo>
                <a:lnTo>
                  <a:pt x="6173537" y="0"/>
                </a:lnTo>
                <a:lnTo>
                  <a:pt x="6173537" y="3199680"/>
                </a:lnTo>
                <a:lnTo>
                  <a:pt x="0" y="319968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CE59B667-9C0F-4414-97CE-38A3CF329558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7349706" y="5352881"/>
            <a:ext cx="3844506" cy="249385"/>
          </a:xfrm>
        </p:spPr>
        <p:txBody>
          <a:bodyPr/>
          <a:lstStyle/>
          <a:p>
            <a:fld id="{F296C286-92E1-4691-B9D8-295BA932779C}" type="datetimeFigureOut">
              <a:rPr lang="en-US" noProof="0" smtClean="0"/>
              <a:t>7/11/2024</a:t>
            </a:fld>
            <a:endParaRPr lang="en-US" noProof="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F3091EE-B437-4C98-88CF-8992CB8C41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350125" y="4976130"/>
            <a:ext cx="3843338" cy="303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Artist / Gallery Name</a:t>
            </a:r>
          </a:p>
        </p:txBody>
      </p:sp>
    </p:spTree>
    <p:extLst>
      <p:ext uri="{BB962C8B-B14F-4D97-AF65-F5344CB8AC3E}">
        <p14:creationId xmlns:p14="http://schemas.microsoft.com/office/powerpoint/2010/main" val="3112600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Tal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 descr="A picture containing building, indoor, floor, dome&#10;&#10;Description automatically generated">
            <a:extLst>
              <a:ext uri="{FF2B5EF4-FFF2-40B4-BE49-F238E27FC236}">
                <a16:creationId xmlns:a16="http://schemas.microsoft.com/office/drawing/2014/main" id="{F42D544F-3EA4-45DC-BF82-52A438F23E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B27B221-6380-49E7-936C-899C7C7698D4}"/>
              </a:ext>
            </a:extLst>
          </p:cNvPr>
          <p:cNvSpPr>
            <a:spLocks/>
          </p:cNvSpPr>
          <p:nvPr/>
        </p:nvSpPr>
        <p:spPr>
          <a:xfrm>
            <a:off x="1530040" y="2040802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5BE767B-4B22-4571-8922-41D81E5BBC3A}"/>
              </a:ext>
            </a:extLst>
          </p:cNvPr>
          <p:cNvSpPr>
            <a:spLocks/>
          </p:cNvSpPr>
          <p:nvPr/>
        </p:nvSpPr>
        <p:spPr>
          <a:xfrm>
            <a:off x="1672426" y="2193477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A91D0C6-87A7-4836-9C48-8453F9C9AEC0}"/>
              </a:ext>
            </a:extLst>
          </p:cNvPr>
          <p:cNvSpPr>
            <a:spLocks/>
          </p:cNvSpPr>
          <p:nvPr/>
        </p:nvSpPr>
        <p:spPr>
          <a:xfrm>
            <a:off x="5119380" y="2054924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DB4466B-82EB-41FB-8BFA-EDBD4EB43DF4}"/>
              </a:ext>
            </a:extLst>
          </p:cNvPr>
          <p:cNvSpPr>
            <a:spLocks/>
          </p:cNvSpPr>
          <p:nvPr/>
        </p:nvSpPr>
        <p:spPr>
          <a:xfrm>
            <a:off x="5261766" y="2207599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A1B6F22-18D4-44B5-BA39-187BF2EBBC2D}"/>
              </a:ext>
            </a:extLst>
          </p:cNvPr>
          <p:cNvSpPr>
            <a:spLocks/>
          </p:cNvSpPr>
          <p:nvPr/>
        </p:nvSpPr>
        <p:spPr>
          <a:xfrm>
            <a:off x="8708719" y="2069046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A754C9AD-BF46-44A3-AAAD-C889E1C6F388}"/>
              </a:ext>
            </a:extLst>
          </p:cNvPr>
          <p:cNvSpPr>
            <a:spLocks/>
          </p:cNvSpPr>
          <p:nvPr/>
        </p:nvSpPr>
        <p:spPr>
          <a:xfrm>
            <a:off x="8851105" y="2221721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0DA190C8-7CFD-45FD-93C6-460EEAEA288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51479" y="2493659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4F646749-906D-4D81-B023-D92B4A921D22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5540819" y="2507781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B212A44-CFBB-4032-9701-8A38040A1B11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9130157" y="2521903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35052687-685D-4555-8F1D-E083F7A221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5400000">
            <a:off x="10074324" y="3478131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9B92CE4-A92E-4722-BD51-DFD75EADC2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6492071" y="3478131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C70A4DE7-51C6-482C-858C-09593B96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2909819" y="3478133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617687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Tall Me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 descr="A picture containing building, indoor, floor, dome&#10;&#10;Description automatically generated">
            <a:extLst>
              <a:ext uri="{FF2B5EF4-FFF2-40B4-BE49-F238E27FC236}">
                <a16:creationId xmlns:a16="http://schemas.microsoft.com/office/drawing/2014/main" id="{3D779920-F7ED-4EA1-AD25-52E656FD8CE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87B7621C-4EF9-4474-B692-D61287DFB3F9}"/>
              </a:ext>
            </a:extLst>
          </p:cNvPr>
          <p:cNvSpPr>
            <a:spLocks/>
          </p:cNvSpPr>
          <p:nvPr/>
        </p:nvSpPr>
        <p:spPr>
          <a:xfrm>
            <a:off x="1825747" y="1201915"/>
            <a:ext cx="3145713" cy="4425927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EE11F07-99C1-4047-9BB8-A1A6386523B5}"/>
              </a:ext>
            </a:extLst>
          </p:cNvPr>
          <p:cNvSpPr>
            <a:spLocks/>
          </p:cNvSpPr>
          <p:nvPr/>
        </p:nvSpPr>
        <p:spPr>
          <a:xfrm>
            <a:off x="2055061" y="1447800"/>
            <a:ext cx="2687084" cy="3934157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8E4B8057-5762-49B5-9B1F-8890AF54C6A8}"/>
              </a:ext>
            </a:extLst>
          </p:cNvPr>
          <p:cNvSpPr>
            <a:spLocks/>
          </p:cNvSpPr>
          <p:nvPr/>
        </p:nvSpPr>
        <p:spPr>
          <a:xfrm>
            <a:off x="7332632" y="1216037"/>
            <a:ext cx="3145713" cy="4425927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A828F528-6202-4128-BF06-E5E946105A23}"/>
              </a:ext>
            </a:extLst>
          </p:cNvPr>
          <p:cNvSpPr>
            <a:spLocks/>
          </p:cNvSpPr>
          <p:nvPr/>
        </p:nvSpPr>
        <p:spPr>
          <a:xfrm>
            <a:off x="7561946" y="1461922"/>
            <a:ext cx="2687084" cy="3934157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05802EDB-3792-45CC-B801-2EBBD3B50C5F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2504476" y="1931246"/>
            <a:ext cx="1788254" cy="2967267"/>
          </a:xfrm>
          <a:custGeom>
            <a:avLst/>
            <a:gdLst>
              <a:gd name="connsiteX0" fmla="*/ 0 w 1788254"/>
              <a:gd name="connsiteY0" fmla="*/ 0 h 2967267"/>
              <a:gd name="connsiteX1" fmla="*/ 1788254 w 1788254"/>
              <a:gd name="connsiteY1" fmla="*/ 0 h 2967267"/>
              <a:gd name="connsiteX2" fmla="*/ 1788254 w 1788254"/>
              <a:gd name="connsiteY2" fmla="*/ 2967267 h 2967267"/>
              <a:gd name="connsiteX3" fmla="*/ 0 w 1788254"/>
              <a:gd name="connsiteY3" fmla="*/ 2967267 h 2967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2967267">
                <a:moveTo>
                  <a:pt x="0" y="0"/>
                </a:moveTo>
                <a:lnTo>
                  <a:pt x="1788254" y="0"/>
                </a:lnTo>
                <a:lnTo>
                  <a:pt x="1788254" y="2967267"/>
                </a:lnTo>
                <a:lnTo>
                  <a:pt x="0" y="296726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27E02D9A-4D3F-4147-8FEF-502B82AFEF47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8011361" y="1945367"/>
            <a:ext cx="1788254" cy="2967267"/>
          </a:xfrm>
          <a:custGeom>
            <a:avLst/>
            <a:gdLst>
              <a:gd name="connsiteX0" fmla="*/ 0 w 1788254"/>
              <a:gd name="connsiteY0" fmla="*/ 0 h 2967267"/>
              <a:gd name="connsiteX1" fmla="*/ 1788254 w 1788254"/>
              <a:gd name="connsiteY1" fmla="*/ 0 h 2967267"/>
              <a:gd name="connsiteX2" fmla="*/ 1788254 w 1788254"/>
              <a:gd name="connsiteY2" fmla="*/ 2967267 h 2967267"/>
              <a:gd name="connsiteX3" fmla="*/ 0 w 1788254"/>
              <a:gd name="connsiteY3" fmla="*/ 2967267 h 2967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2967267">
                <a:moveTo>
                  <a:pt x="0" y="0"/>
                </a:moveTo>
                <a:lnTo>
                  <a:pt x="1788254" y="0"/>
                </a:lnTo>
                <a:lnTo>
                  <a:pt x="1788254" y="2967267"/>
                </a:lnTo>
                <a:lnTo>
                  <a:pt x="0" y="296726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D07865F-6D9E-409A-B106-B4D0D1978E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10434954" y="4061104"/>
            <a:ext cx="1843474" cy="954967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E87DCF10-6525-49A7-97DF-2EEB41E018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4928339" y="4061103"/>
            <a:ext cx="1843471" cy="954967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855853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person&#10;&#10;Description automatically generated">
            <a:extLst>
              <a:ext uri="{FF2B5EF4-FFF2-40B4-BE49-F238E27FC236}">
                <a16:creationId xmlns:a16="http://schemas.microsoft.com/office/drawing/2014/main" id="{96DCA362-50CC-49A8-A5A2-5B06F8FE3A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729C17-380A-4800-A187-0E22C674E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1325" y="2450444"/>
            <a:ext cx="6951720" cy="1771325"/>
          </a:xfrm>
        </p:spPr>
        <p:txBody>
          <a:bodyPr anchor="b">
            <a:normAutofit/>
          </a:bodyPr>
          <a:lstStyle>
            <a:lvl1pPr algn="l">
              <a:defRPr sz="4000" b="1" spc="-15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59B39-A9FA-4822-B848-FF5C88B95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1325" y="4379993"/>
            <a:ext cx="6951720" cy="931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523BBA6-8A70-4A66-8734-DCF1D57CBFB2}"/>
              </a:ext>
            </a:extLst>
          </p:cNvPr>
          <p:cNvSpPr>
            <a:spLocks/>
          </p:cNvSpPr>
          <p:nvPr userDrawn="1"/>
        </p:nvSpPr>
        <p:spPr>
          <a:xfrm>
            <a:off x="747085" y="1917516"/>
            <a:ext cx="3022968" cy="3022968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6D4CD3A-5ACA-4999-B83F-271EDAE8443E}"/>
              </a:ext>
            </a:extLst>
          </p:cNvPr>
          <p:cNvSpPr>
            <a:spLocks/>
          </p:cNvSpPr>
          <p:nvPr userDrawn="1"/>
        </p:nvSpPr>
        <p:spPr>
          <a:xfrm>
            <a:off x="915028" y="2085459"/>
            <a:ext cx="2687083" cy="268708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F1753F-3555-471B-B36A-AA0D89D61C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76677" y="2347107"/>
            <a:ext cx="2163786" cy="2163786"/>
          </a:xfrm>
          <a:custGeom>
            <a:avLst/>
            <a:gdLst>
              <a:gd name="connsiteX0" fmla="*/ 0 w 4638269"/>
              <a:gd name="connsiteY0" fmla="*/ 0 h 4638269"/>
              <a:gd name="connsiteX1" fmla="*/ 4638269 w 4638269"/>
              <a:gd name="connsiteY1" fmla="*/ 0 h 4638269"/>
              <a:gd name="connsiteX2" fmla="*/ 4638269 w 4638269"/>
              <a:gd name="connsiteY2" fmla="*/ 4638269 h 4638269"/>
              <a:gd name="connsiteX3" fmla="*/ 0 w 4638269"/>
              <a:gd name="connsiteY3" fmla="*/ 4638269 h 463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8269" h="4638269">
                <a:moveTo>
                  <a:pt x="0" y="0"/>
                </a:moveTo>
                <a:lnTo>
                  <a:pt x="4638269" y="0"/>
                </a:lnTo>
                <a:lnTo>
                  <a:pt x="4638269" y="4638269"/>
                </a:lnTo>
                <a:lnTo>
                  <a:pt x="0" y="463826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264619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Mixed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a person&#10;&#10;Description automatically generated">
            <a:extLst>
              <a:ext uri="{FF2B5EF4-FFF2-40B4-BE49-F238E27FC236}">
                <a16:creationId xmlns:a16="http://schemas.microsoft.com/office/drawing/2014/main" id="{117DDB36-C576-4B62-B67E-A15205E1FC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0FF8D0B-DC60-425D-A8B6-D2FF94C0942A}"/>
              </a:ext>
            </a:extLst>
          </p:cNvPr>
          <p:cNvSpPr>
            <a:spLocks/>
          </p:cNvSpPr>
          <p:nvPr userDrawn="1"/>
        </p:nvSpPr>
        <p:spPr>
          <a:xfrm>
            <a:off x="8045808" y="2293400"/>
            <a:ext cx="3325265" cy="227120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1125E09-7FAC-4EB0-96D5-824902AB4D8E}"/>
              </a:ext>
            </a:extLst>
          </p:cNvPr>
          <p:cNvSpPr>
            <a:spLocks/>
          </p:cNvSpPr>
          <p:nvPr userDrawn="1"/>
        </p:nvSpPr>
        <p:spPr>
          <a:xfrm>
            <a:off x="8155158" y="2419578"/>
            <a:ext cx="3106566" cy="2018845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A334F24-44B4-4474-967D-383887D4845A}"/>
              </a:ext>
            </a:extLst>
          </p:cNvPr>
          <p:cNvSpPr>
            <a:spLocks/>
          </p:cNvSpPr>
          <p:nvPr userDrawn="1"/>
        </p:nvSpPr>
        <p:spPr>
          <a:xfrm>
            <a:off x="4833620" y="2054924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9CC9F3E-C0BC-4895-92DD-1EB6B3EE9EDE}"/>
              </a:ext>
            </a:extLst>
          </p:cNvPr>
          <p:cNvSpPr>
            <a:spLocks/>
          </p:cNvSpPr>
          <p:nvPr userDrawn="1"/>
        </p:nvSpPr>
        <p:spPr>
          <a:xfrm>
            <a:off x="4976006" y="2207599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4864038-2949-48F5-B500-17102A047F2F}"/>
              </a:ext>
            </a:extLst>
          </p:cNvPr>
          <p:cNvSpPr>
            <a:spLocks/>
          </p:cNvSpPr>
          <p:nvPr userDrawn="1"/>
        </p:nvSpPr>
        <p:spPr>
          <a:xfrm>
            <a:off x="777771" y="21798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CCCD5F0-18F3-47F3-8CE1-4EF52BE3C295}"/>
              </a:ext>
            </a:extLst>
          </p:cNvPr>
          <p:cNvSpPr>
            <a:spLocks/>
          </p:cNvSpPr>
          <p:nvPr userDrawn="1"/>
        </p:nvSpPr>
        <p:spPr>
          <a:xfrm>
            <a:off x="938445" y="23512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64F44E5F-AF9E-4E5B-9EA5-F94D8DC9143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32804" y="25348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FDB55E94-F7C8-4EF5-911C-6A02F5A642E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55059" y="2507781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8D17EDFC-2F37-481D-96AE-1FECA3092BB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26549" y="2868266"/>
            <a:ext cx="2163787" cy="1121469"/>
          </a:xfrm>
          <a:custGeom>
            <a:avLst/>
            <a:gdLst>
              <a:gd name="connsiteX0" fmla="*/ 0 w 2163787"/>
              <a:gd name="connsiteY0" fmla="*/ 0 h 1121469"/>
              <a:gd name="connsiteX1" fmla="*/ 2163787 w 2163787"/>
              <a:gd name="connsiteY1" fmla="*/ 0 h 1121469"/>
              <a:gd name="connsiteX2" fmla="*/ 2163787 w 2163787"/>
              <a:gd name="connsiteY2" fmla="*/ 1121469 h 1121469"/>
              <a:gd name="connsiteX3" fmla="*/ 0 w 2163787"/>
              <a:gd name="connsiteY3" fmla="*/ 1121469 h 1121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3787" h="1121469">
                <a:moveTo>
                  <a:pt x="0" y="0"/>
                </a:moveTo>
                <a:lnTo>
                  <a:pt x="2163787" y="0"/>
                </a:lnTo>
                <a:lnTo>
                  <a:pt x="2163787" y="1121469"/>
                </a:lnTo>
                <a:lnTo>
                  <a:pt x="0" y="112146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E03BAD9-4538-4222-BBB6-7F2A3636C16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5400000">
            <a:off x="9969788" y="5370782"/>
            <a:ext cx="2013340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0F9A26A1-EEF7-42A6-AD1C-F0A0280FA6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5397249" y="5478828"/>
            <a:ext cx="2013340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B209A57-BBF8-4BC9-8759-F14813CFD9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1880643" y="5370785"/>
            <a:ext cx="2013340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1129447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Mixed Me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a person&#10;&#10;Description automatically generated">
            <a:extLst>
              <a:ext uri="{FF2B5EF4-FFF2-40B4-BE49-F238E27FC236}">
                <a16:creationId xmlns:a16="http://schemas.microsoft.com/office/drawing/2014/main" id="{117DDB36-C576-4B62-B67E-A15205E1FC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69B48DB-173C-4CE1-8EF6-EFC513E739F1}"/>
              </a:ext>
            </a:extLst>
          </p:cNvPr>
          <p:cNvSpPr>
            <a:spLocks/>
          </p:cNvSpPr>
          <p:nvPr/>
        </p:nvSpPr>
        <p:spPr>
          <a:xfrm>
            <a:off x="6509973" y="1502892"/>
            <a:ext cx="5355373" cy="3657792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68096F67-2853-426F-8D57-FF3423F35F38}"/>
              </a:ext>
            </a:extLst>
          </p:cNvPr>
          <p:cNvSpPr>
            <a:spLocks/>
          </p:cNvSpPr>
          <p:nvPr/>
        </p:nvSpPr>
        <p:spPr>
          <a:xfrm>
            <a:off x="6686082" y="1706103"/>
            <a:ext cx="5003156" cy="3251371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824E0007-726F-4223-A8E3-F098A3876BEA}"/>
              </a:ext>
            </a:extLst>
          </p:cNvPr>
          <p:cNvSpPr>
            <a:spLocks/>
          </p:cNvSpPr>
          <p:nvPr/>
        </p:nvSpPr>
        <p:spPr>
          <a:xfrm>
            <a:off x="3339267" y="1502892"/>
            <a:ext cx="2731965" cy="2731965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71DB7A1E-6CD2-4A43-BB30-E31B10FEC0A8}"/>
              </a:ext>
            </a:extLst>
          </p:cNvPr>
          <p:cNvSpPr>
            <a:spLocks/>
          </p:cNvSpPr>
          <p:nvPr/>
        </p:nvSpPr>
        <p:spPr>
          <a:xfrm>
            <a:off x="3514967" y="1690377"/>
            <a:ext cx="2380564" cy="2356994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F95C257-8CD8-4F86-BF70-CAA168CA69E9}"/>
              </a:ext>
            </a:extLst>
          </p:cNvPr>
          <p:cNvSpPr>
            <a:spLocks/>
          </p:cNvSpPr>
          <p:nvPr/>
        </p:nvSpPr>
        <p:spPr>
          <a:xfrm>
            <a:off x="301365" y="1502892"/>
            <a:ext cx="2599162" cy="3656945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739B31DF-C0E0-4F5E-9781-3F964486F57C}"/>
              </a:ext>
            </a:extLst>
          </p:cNvPr>
          <p:cNvSpPr>
            <a:spLocks/>
          </p:cNvSpPr>
          <p:nvPr/>
        </p:nvSpPr>
        <p:spPr>
          <a:xfrm>
            <a:off x="490837" y="1706056"/>
            <a:ext cx="2220217" cy="3250618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4DF200DA-328E-4A85-BB27-B5433C433779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862169" y="2105505"/>
            <a:ext cx="1477554" cy="2451720"/>
          </a:xfrm>
          <a:custGeom>
            <a:avLst/>
            <a:gdLst>
              <a:gd name="connsiteX0" fmla="*/ 0 w 1477554"/>
              <a:gd name="connsiteY0" fmla="*/ 0 h 2451720"/>
              <a:gd name="connsiteX1" fmla="*/ 1477554 w 1477554"/>
              <a:gd name="connsiteY1" fmla="*/ 0 h 2451720"/>
              <a:gd name="connsiteX2" fmla="*/ 1477554 w 1477554"/>
              <a:gd name="connsiteY2" fmla="*/ 2451720 h 2451720"/>
              <a:gd name="connsiteX3" fmla="*/ 0 w 1477554"/>
              <a:gd name="connsiteY3" fmla="*/ 2451720 h 245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7554" h="2451720">
                <a:moveTo>
                  <a:pt x="0" y="0"/>
                </a:moveTo>
                <a:lnTo>
                  <a:pt x="1477554" y="0"/>
                </a:lnTo>
                <a:lnTo>
                  <a:pt x="1477554" y="2451720"/>
                </a:lnTo>
                <a:lnTo>
                  <a:pt x="0" y="245172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64" name="Picture Placeholder 63">
            <a:extLst>
              <a:ext uri="{FF2B5EF4-FFF2-40B4-BE49-F238E27FC236}">
                <a16:creationId xmlns:a16="http://schemas.microsoft.com/office/drawing/2014/main" id="{0E7FDAE0-E65D-4DEA-8FD4-756B8093AC65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3727503" y="1891128"/>
            <a:ext cx="1955492" cy="1955492"/>
          </a:xfrm>
          <a:custGeom>
            <a:avLst/>
            <a:gdLst>
              <a:gd name="connsiteX0" fmla="*/ 0 w 1955492"/>
              <a:gd name="connsiteY0" fmla="*/ 0 h 1955492"/>
              <a:gd name="connsiteX1" fmla="*/ 1955492 w 1955492"/>
              <a:gd name="connsiteY1" fmla="*/ 0 h 1955492"/>
              <a:gd name="connsiteX2" fmla="*/ 1955492 w 1955492"/>
              <a:gd name="connsiteY2" fmla="*/ 1955492 h 1955492"/>
              <a:gd name="connsiteX3" fmla="*/ 0 w 1955492"/>
              <a:gd name="connsiteY3" fmla="*/ 1955492 h 195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492" h="1955492">
                <a:moveTo>
                  <a:pt x="0" y="0"/>
                </a:moveTo>
                <a:lnTo>
                  <a:pt x="1955492" y="0"/>
                </a:lnTo>
                <a:lnTo>
                  <a:pt x="1955492" y="1955492"/>
                </a:lnTo>
                <a:lnTo>
                  <a:pt x="0" y="195549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65" name="Picture Placeholder 64">
            <a:extLst>
              <a:ext uri="{FF2B5EF4-FFF2-40B4-BE49-F238E27FC236}">
                <a16:creationId xmlns:a16="http://schemas.microsoft.com/office/drawing/2014/main" id="{82AB263E-3739-461F-B86A-EC7DAF615963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7445259" y="2428720"/>
            <a:ext cx="3484801" cy="1806136"/>
          </a:xfrm>
          <a:custGeom>
            <a:avLst/>
            <a:gdLst>
              <a:gd name="connsiteX0" fmla="*/ 0 w 3484801"/>
              <a:gd name="connsiteY0" fmla="*/ 0 h 1806136"/>
              <a:gd name="connsiteX1" fmla="*/ 3484801 w 3484801"/>
              <a:gd name="connsiteY1" fmla="*/ 0 h 1806136"/>
              <a:gd name="connsiteX2" fmla="*/ 3484801 w 3484801"/>
              <a:gd name="connsiteY2" fmla="*/ 1806136 h 1806136"/>
              <a:gd name="connsiteX3" fmla="*/ 0 w 3484801"/>
              <a:gd name="connsiteY3" fmla="*/ 1806136 h 1806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4801" h="1806136">
                <a:moveTo>
                  <a:pt x="0" y="0"/>
                </a:moveTo>
                <a:lnTo>
                  <a:pt x="3484801" y="0"/>
                </a:lnTo>
                <a:lnTo>
                  <a:pt x="3484801" y="1806136"/>
                </a:lnTo>
                <a:lnTo>
                  <a:pt x="0" y="180613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3C6CCC41-DB90-4AF9-9F0E-2795A979F3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5400000">
            <a:off x="10480498" y="5649262"/>
            <a:ext cx="1628251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F4A22D6-1921-491E-8D69-4B42583AD0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4493858" y="4926280"/>
            <a:ext cx="2013340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FD2737E-6769-4498-BED3-D4BF12D2605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1500535" y="5649262"/>
            <a:ext cx="1628252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542016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X Mixed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2" descr="A close up of a person&#10;&#10;Description automatically generated">
            <a:extLst>
              <a:ext uri="{FF2B5EF4-FFF2-40B4-BE49-F238E27FC236}">
                <a16:creationId xmlns:a16="http://schemas.microsoft.com/office/drawing/2014/main" id="{85BD55FF-A21F-4ECE-8AA9-DE8836C331C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0FCDB95-2B24-4723-8E3C-5279578AED44}"/>
              </a:ext>
            </a:extLst>
          </p:cNvPr>
          <p:cNvSpPr>
            <a:spLocks/>
          </p:cNvSpPr>
          <p:nvPr/>
        </p:nvSpPr>
        <p:spPr>
          <a:xfrm>
            <a:off x="560283" y="3569339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926F7D2-94DE-4D9C-B5CB-D1E8AC8A9592}"/>
              </a:ext>
            </a:extLst>
          </p:cNvPr>
          <p:cNvSpPr>
            <a:spLocks/>
          </p:cNvSpPr>
          <p:nvPr/>
        </p:nvSpPr>
        <p:spPr>
          <a:xfrm>
            <a:off x="702669" y="3722014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DB224D8-04A5-40D3-8B2E-A8B993429E3A}"/>
              </a:ext>
            </a:extLst>
          </p:cNvPr>
          <p:cNvSpPr>
            <a:spLocks/>
          </p:cNvSpPr>
          <p:nvPr/>
        </p:nvSpPr>
        <p:spPr>
          <a:xfrm>
            <a:off x="575503" y="6304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B7CD0ED-C07D-4187-9F7A-66D5B527617B}"/>
              </a:ext>
            </a:extLst>
          </p:cNvPr>
          <p:cNvSpPr>
            <a:spLocks/>
          </p:cNvSpPr>
          <p:nvPr/>
        </p:nvSpPr>
        <p:spPr>
          <a:xfrm>
            <a:off x="736177" y="8018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F35B71F-4D35-4FD1-B701-FCD4E5102232}"/>
              </a:ext>
            </a:extLst>
          </p:cNvPr>
          <p:cNvSpPr>
            <a:spLocks/>
          </p:cNvSpPr>
          <p:nvPr userDrawn="1"/>
        </p:nvSpPr>
        <p:spPr>
          <a:xfrm>
            <a:off x="3782822" y="1766367"/>
            <a:ext cx="4868521" cy="3325265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2C7F337D-8F64-4EF1-9B05-FC8CCFC6423D}"/>
              </a:ext>
            </a:extLst>
          </p:cNvPr>
          <p:cNvSpPr>
            <a:spLocks/>
          </p:cNvSpPr>
          <p:nvPr userDrawn="1"/>
        </p:nvSpPr>
        <p:spPr>
          <a:xfrm>
            <a:off x="3942921" y="1951104"/>
            <a:ext cx="4548324" cy="2955791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F949DB3-498E-45B3-A684-5F5B9B626082}"/>
              </a:ext>
            </a:extLst>
          </p:cNvPr>
          <p:cNvSpPr>
            <a:spLocks/>
          </p:cNvSpPr>
          <p:nvPr userDrawn="1"/>
        </p:nvSpPr>
        <p:spPr>
          <a:xfrm>
            <a:off x="9750498" y="729309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B6D4D9AF-162C-418A-A2BB-701E3A3948EA}"/>
              </a:ext>
            </a:extLst>
          </p:cNvPr>
          <p:cNvSpPr>
            <a:spLocks/>
          </p:cNvSpPr>
          <p:nvPr userDrawn="1"/>
        </p:nvSpPr>
        <p:spPr>
          <a:xfrm>
            <a:off x="9892884" y="881984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F9B9D14B-CE3A-44E7-AE24-7BBCF953E434}"/>
              </a:ext>
            </a:extLst>
          </p:cNvPr>
          <p:cNvSpPr>
            <a:spLocks/>
          </p:cNvSpPr>
          <p:nvPr userDrawn="1"/>
        </p:nvSpPr>
        <p:spPr>
          <a:xfrm>
            <a:off x="9265981" y="393099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D363F3E3-0151-412F-ABBE-EA6351C02D9A}"/>
              </a:ext>
            </a:extLst>
          </p:cNvPr>
          <p:cNvSpPr>
            <a:spLocks/>
          </p:cNvSpPr>
          <p:nvPr userDrawn="1"/>
        </p:nvSpPr>
        <p:spPr>
          <a:xfrm>
            <a:off x="9426655" y="410244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5C669741-61C7-4480-96DA-43F3772E56FC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930536" y="9854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7012C368-FF87-4138-BAD5-4C739F02F948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981721" y="4022196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41978AA2-A1F7-44F6-B21F-1249BE9AFCD2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4633085" y="2608029"/>
            <a:ext cx="3168001" cy="1641943"/>
          </a:xfrm>
          <a:custGeom>
            <a:avLst/>
            <a:gdLst>
              <a:gd name="connsiteX0" fmla="*/ 0 w 3168001"/>
              <a:gd name="connsiteY0" fmla="*/ 0 h 1641943"/>
              <a:gd name="connsiteX1" fmla="*/ 3168001 w 3168001"/>
              <a:gd name="connsiteY1" fmla="*/ 0 h 1641943"/>
              <a:gd name="connsiteX2" fmla="*/ 3168001 w 3168001"/>
              <a:gd name="connsiteY2" fmla="*/ 1641943 h 1641943"/>
              <a:gd name="connsiteX3" fmla="*/ 0 w 3168001"/>
              <a:gd name="connsiteY3" fmla="*/ 1641943 h 1641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8001" h="1641943">
                <a:moveTo>
                  <a:pt x="0" y="0"/>
                </a:moveTo>
                <a:lnTo>
                  <a:pt x="3168001" y="0"/>
                </a:lnTo>
                <a:lnTo>
                  <a:pt x="3168001" y="1641943"/>
                </a:lnTo>
                <a:lnTo>
                  <a:pt x="0" y="164194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54" name="Picture Placeholder 53">
            <a:extLst>
              <a:ext uri="{FF2B5EF4-FFF2-40B4-BE49-F238E27FC236}">
                <a16:creationId xmlns:a16="http://schemas.microsoft.com/office/drawing/2014/main" id="{8BB3E9EB-5EE8-4767-91DD-4774BBEFB7B2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10171936" y="1182166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58F98076-6A65-4C2E-BA5A-D9938673EBB6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9621014" y="428602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6F5A29AD-F34C-4CA4-8C0D-3D4584B7696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82822" y="5627931"/>
            <a:ext cx="4868521" cy="789229"/>
          </a:xfrm>
        </p:spPr>
        <p:txBody>
          <a:bodyPr anchor="b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05906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d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person&#10;&#10;Description automatically generated">
            <a:extLst>
              <a:ext uri="{FF2B5EF4-FFF2-40B4-BE49-F238E27FC236}">
                <a16:creationId xmlns:a16="http://schemas.microsoft.com/office/drawing/2014/main" id="{A191E976-A3B1-4996-A878-9D1F552FE7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7FBDC9-CB4E-45DE-91BF-A6DB1CF1F2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9360" y="2092038"/>
            <a:ext cx="4027583" cy="681037"/>
          </a:xfrm>
        </p:spPr>
        <p:txBody>
          <a:bodyPr>
            <a:noAutofit/>
          </a:bodyPr>
          <a:lstStyle>
            <a:lvl1pPr>
              <a:defRPr sz="4000" b="1" spc="-150"/>
            </a:lvl1pPr>
          </a:lstStyle>
          <a:p>
            <a:r>
              <a:rPr lang="en-US" noProof="0"/>
              <a:t>Credits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A0F9ECF3-991C-4987-954D-E88766E93546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6289457" y="2970213"/>
            <a:ext cx="4027487" cy="2392668"/>
          </a:xfrm>
        </p:spPr>
        <p:txBody>
          <a:bodyPr>
            <a:normAutofit/>
          </a:bodyPr>
          <a:lstStyle>
            <a:lvl1pPr marL="0" indent="0">
              <a:buNone/>
              <a:defRPr sz="1600" i="1"/>
            </a:lvl1pPr>
          </a:lstStyle>
          <a:p>
            <a:r>
              <a:rPr lang="en-US" noProof="0" dirty="0"/>
              <a:t>Insert Your Table Here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19B8954-9C99-4571-9B6D-CCD4984E617E}"/>
              </a:ext>
            </a:extLst>
          </p:cNvPr>
          <p:cNvSpPr>
            <a:spLocks/>
          </p:cNvSpPr>
          <p:nvPr userDrawn="1"/>
        </p:nvSpPr>
        <p:spPr>
          <a:xfrm>
            <a:off x="1482433" y="751314"/>
            <a:ext cx="3806312" cy="5355372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E3CB545-A837-4331-A2A1-9C3120265D7D}"/>
              </a:ext>
            </a:extLst>
          </p:cNvPr>
          <p:cNvSpPr>
            <a:spLocks/>
          </p:cNvSpPr>
          <p:nvPr userDrawn="1"/>
        </p:nvSpPr>
        <p:spPr>
          <a:xfrm>
            <a:off x="1759904" y="1048835"/>
            <a:ext cx="3251370" cy="4760331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321A8AC-07A5-439A-93BC-C687E801BF7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303696" y="1633806"/>
            <a:ext cx="2163786" cy="3590393"/>
          </a:xfrm>
          <a:custGeom>
            <a:avLst/>
            <a:gdLst>
              <a:gd name="connsiteX0" fmla="*/ 0 w 2618182"/>
              <a:gd name="connsiteY0" fmla="*/ 0 h 4344375"/>
              <a:gd name="connsiteX1" fmla="*/ 2618182 w 2618182"/>
              <a:gd name="connsiteY1" fmla="*/ 0 h 4344375"/>
              <a:gd name="connsiteX2" fmla="*/ 2618182 w 2618182"/>
              <a:gd name="connsiteY2" fmla="*/ 4344375 h 4344375"/>
              <a:gd name="connsiteX3" fmla="*/ 0 w 2618182"/>
              <a:gd name="connsiteY3" fmla="*/ 4344375 h 434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182" h="4344375">
                <a:moveTo>
                  <a:pt x="0" y="0"/>
                </a:moveTo>
                <a:lnTo>
                  <a:pt x="2618182" y="0"/>
                </a:lnTo>
                <a:lnTo>
                  <a:pt x="2618182" y="4344375"/>
                </a:lnTo>
                <a:lnTo>
                  <a:pt x="0" y="434437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963940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erson&#10;&#10;Description automatically generated">
            <a:extLst>
              <a:ext uri="{FF2B5EF4-FFF2-40B4-BE49-F238E27FC236}">
                <a16:creationId xmlns:a16="http://schemas.microsoft.com/office/drawing/2014/main" id="{A1994302-3A1D-46E9-B387-BBC94DA480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7FBDC9-CB4E-45DE-91BF-A6DB1CF1F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09C1E-C574-4241-B269-469E1CCDB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593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oncre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9CEDB5B7-3945-440B-A0AD-95179574F6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27E19E8-AE1F-4B38-97D4-16BFF072EB2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729C17-380A-4800-A187-0E22C674E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1325" y="2450444"/>
            <a:ext cx="6951720" cy="1771325"/>
          </a:xfrm>
        </p:spPr>
        <p:txBody>
          <a:bodyPr anchor="b">
            <a:normAutofit/>
          </a:bodyPr>
          <a:lstStyle>
            <a:lvl1pPr algn="l">
              <a:defRPr sz="4000" b="1" spc="-15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59B39-A9FA-4822-B848-FF5C88B95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1325" y="4379993"/>
            <a:ext cx="6951720" cy="931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523BBA6-8A70-4A66-8734-DCF1D57CBFB2}"/>
              </a:ext>
            </a:extLst>
          </p:cNvPr>
          <p:cNvSpPr>
            <a:spLocks/>
          </p:cNvSpPr>
          <p:nvPr userDrawn="1"/>
        </p:nvSpPr>
        <p:spPr>
          <a:xfrm>
            <a:off x="747085" y="1917516"/>
            <a:ext cx="3022968" cy="3022968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6D4CD3A-5ACA-4999-B83F-271EDAE8443E}"/>
              </a:ext>
            </a:extLst>
          </p:cNvPr>
          <p:cNvSpPr>
            <a:spLocks/>
          </p:cNvSpPr>
          <p:nvPr userDrawn="1"/>
        </p:nvSpPr>
        <p:spPr>
          <a:xfrm>
            <a:off x="915028" y="2085459"/>
            <a:ext cx="2687083" cy="268708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F1753F-3555-471B-B36A-AA0D89D61C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76677" y="2347107"/>
            <a:ext cx="2163786" cy="2163786"/>
          </a:xfrm>
          <a:custGeom>
            <a:avLst/>
            <a:gdLst>
              <a:gd name="connsiteX0" fmla="*/ 0 w 4638269"/>
              <a:gd name="connsiteY0" fmla="*/ 0 h 4638269"/>
              <a:gd name="connsiteX1" fmla="*/ 4638269 w 4638269"/>
              <a:gd name="connsiteY1" fmla="*/ 0 h 4638269"/>
              <a:gd name="connsiteX2" fmla="*/ 4638269 w 4638269"/>
              <a:gd name="connsiteY2" fmla="*/ 4638269 h 4638269"/>
              <a:gd name="connsiteX3" fmla="*/ 0 w 4638269"/>
              <a:gd name="connsiteY3" fmla="*/ 4638269 h 463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8269" h="4638269">
                <a:moveTo>
                  <a:pt x="0" y="0"/>
                </a:moveTo>
                <a:lnTo>
                  <a:pt x="4638269" y="0"/>
                </a:lnTo>
                <a:lnTo>
                  <a:pt x="4638269" y="4638269"/>
                </a:lnTo>
                <a:lnTo>
                  <a:pt x="0" y="463826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1777704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Square Me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814AF0FF-AC90-46AB-B933-A15FC9F39B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F3BCC60-8A24-4C98-8E59-6E0516F505A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690EE93-6242-4676-A555-4752B532B207}"/>
              </a:ext>
            </a:extLst>
          </p:cNvPr>
          <p:cNvSpPr>
            <a:spLocks/>
          </p:cNvSpPr>
          <p:nvPr userDrawn="1"/>
        </p:nvSpPr>
        <p:spPr>
          <a:xfrm>
            <a:off x="2856000" y="189000"/>
            <a:ext cx="6480000" cy="6480000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CC51D7F-3058-43AB-A11F-52CC7CF9306D}"/>
              </a:ext>
            </a:extLst>
          </p:cNvPr>
          <p:cNvSpPr>
            <a:spLocks/>
          </p:cNvSpPr>
          <p:nvPr userDrawn="1"/>
        </p:nvSpPr>
        <p:spPr>
          <a:xfrm>
            <a:off x="3216000" y="549000"/>
            <a:ext cx="5760000" cy="5760000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8F58AB-8243-471D-808B-AAEEFD4556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786910" y="2119910"/>
            <a:ext cx="2606843" cy="2606843"/>
          </a:xfrm>
          <a:custGeom>
            <a:avLst/>
            <a:gdLst>
              <a:gd name="connsiteX0" fmla="*/ 0 w 2606843"/>
              <a:gd name="connsiteY0" fmla="*/ 0 h 2606843"/>
              <a:gd name="connsiteX1" fmla="*/ 2606843 w 2606843"/>
              <a:gd name="connsiteY1" fmla="*/ 0 h 2606843"/>
              <a:gd name="connsiteX2" fmla="*/ 2606843 w 2606843"/>
              <a:gd name="connsiteY2" fmla="*/ 2606843 h 2606843"/>
              <a:gd name="connsiteX3" fmla="*/ 0 w 2606843"/>
              <a:gd name="connsiteY3" fmla="*/ 2606843 h 2606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6843" h="2606843">
                <a:moveTo>
                  <a:pt x="0" y="0"/>
                </a:moveTo>
                <a:lnTo>
                  <a:pt x="2606843" y="0"/>
                </a:lnTo>
                <a:lnTo>
                  <a:pt x="2606843" y="2606843"/>
                </a:lnTo>
                <a:lnTo>
                  <a:pt x="0" y="260684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dirty="0"/>
              <a:t>Drag &amp; Drop or Insert your picture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4F42C3A-34E2-413E-B777-4C498DA225D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0384004" y="4907717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366494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Squar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AF0A2361-96A7-43CD-9C15-C5C188925C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C13782B-CCEF-4009-9979-6EDA775291B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28D276E-9E03-43ED-BEBB-D5F1E0120D5F}"/>
              </a:ext>
            </a:extLst>
          </p:cNvPr>
          <p:cNvSpPr>
            <a:spLocks/>
          </p:cNvSpPr>
          <p:nvPr userDrawn="1"/>
        </p:nvSpPr>
        <p:spPr>
          <a:xfrm>
            <a:off x="2856000" y="189000"/>
            <a:ext cx="6480000" cy="6480000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80A63B7-CC44-4698-B696-98956F7624C7}"/>
              </a:ext>
            </a:extLst>
          </p:cNvPr>
          <p:cNvSpPr>
            <a:spLocks/>
          </p:cNvSpPr>
          <p:nvPr userDrawn="1"/>
        </p:nvSpPr>
        <p:spPr>
          <a:xfrm>
            <a:off x="3216000" y="549000"/>
            <a:ext cx="5760000" cy="5760000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B6325B9-4D08-4B8D-81F7-E2AFDB3893C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776867" y="1109867"/>
            <a:ext cx="4638269" cy="4638269"/>
          </a:xfrm>
          <a:custGeom>
            <a:avLst/>
            <a:gdLst>
              <a:gd name="connsiteX0" fmla="*/ 0 w 4638269"/>
              <a:gd name="connsiteY0" fmla="*/ 0 h 4638269"/>
              <a:gd name="connsiteX1" fmla="*/ 4638269 w 4638269"/>
              <a:gd name="connsiteY1" fmla="*/ 0 h 4638269"/>
              <a:gd name="connsiteX2" fmla="*/ 4638269 w 4638269"/>
              <a:gd name="connsiteY2" fmla="*/ 4638269 h 4638269"/>
              <a:gd name="connsiteX3" fmla="*/ 0 w 4638269"/>
              <a:gd name="connsiteY3" fmla="*/ 4638269 h 463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8269" h="4638269">
                <a:moveTo>
                  <a:pt x="0" y="0"/>
                </a:moveTo>
                <a:lnTo>
                  <a:pt x="4638269" y="0"/>
                </a:lnTo>
                <a:lnTo>
                  <a:pt x="4638269" y="4638269"/>
                </a:lnTo>
                <a:lnTo>
                  <a:pt x="0" y="463826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AD73AD8D-3423-4274-AF90-7A7A91C8DA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0384004" y="4907717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056063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ortrait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86A597F4-541F-4B87-857C-FD039AE2F4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F062EC4-73F8-4BAC-8B3E-57DA152C9BE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898A9D7-7315-4AB2-862F-27FAC50A3D44}"/>
              </a:ext>
            </a:extLst>
          </p:cNvPr>
          <p:cNvSpPr>
            <a:spLocks/>
          </p:cNvSpPr>
          <p:nvPr userDrawn="1"/>
        </p:nvSpPr>
        <p:spPr>
          <a:xfrm>
            <a:off x="3793182" y="189000"/>
            <a:ext cx="4605637" cy="6480000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D068C27-BF34-4196-A705-49573BD883EC}"/>
              </a:ext>
            </a:extLst>
          </p:cNvPr>
          <p:cNvSpPr>
            <a:spLocks/>
          </p:cNvSpPr>
          <p:nvPr userDrawn="1"/>
        </p:nvSpPr>
        <p:spPr>
          <a:xfrm>
            <a:off x="4128921" y="549000"/>
            <a:ext cx="3934158" cy="5760000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E77275C-ECA0-4A94-854E-71332CA2E80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786909" y="1256815"/>
            <a:ext cx="2618182" cy="4344375"/>
          </a:xfrm>
          <a:custGeom>
            <a:avLst/>
            <a:gdLst>
              <a:gd name="connsiteX0" fmla="*/ 0 w 2618182"/>
              <a:gd name="connsiteY0" fmla="*/ 0 h 4344375"/>
              <a:gd name="connsiteX1" fmla="*/ 2618182 w 2618182"/>
              <a:gd name="connsiteY1" fmla="*/ 0 h 4344375"/>
              <a:gd name="connsiteX2" fmla="*/ 2618182 w 2618182"/>
              <a:gd name="connsiteY2" fmla="*/ 4344375 h 4344375"/>
              <a:gd name="connsiteX3" fmla="*/ 0 w 2618182"/>
              <a:gd name="connsiteY3" fmla="*/ 4344375 h 434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182" h="4344375">
                <a:moveTo>
                  <a:pt x="0" y="0"/>
                </a:moveTo>
                <a:lnTo>
                  <a:pt x="2618182" y="0"/>
                </a:lnTo>
                <a:lnTo>
                  <a:pt x="2618182" y="4344375"/>
                </a:lnTo>
                <a:lnTo>
                  <a:pt x="0" y="434437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CA94D92-7C38-4C84-B27E-D990B455B5D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0384004" y="4907717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418879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Wid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2F2E8687-063C-4BB2-BF22-08DDC4FC847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3B89ECB-FC60-43BD-BA39-C3E5B9F4897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690F18D-F091-4B17-90B5-6B04179FA63F}"/>
              </a:ext>
            </a:extLst>
          </p:cNvPr>
          <p:cNvSpPr>
            <a:spLocks/>
          </p:cNvSpPr>
          <p:nvPr userDrawn="1"/>
        </p:nvSpPr>
        <p:spPr>
          <a:xfrm>
            <a:off x="1352316" y="189000"/>
            <a:ext cx="9487368" cy="6480000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CA93B6D-737D-4BC9-BA2E-9CEB9BD6B084}"/>
              </a:ext>
            </a:extLst>
          </p:cNvPr>
          <p:cNvSpPr>
            <a:spLocks/>
          </p:cNvSpPr>
          <p:nvPr userDrawn="1"/>
        </p:nvSpPr>
        <p:spPr>
          <a:xfrm>
            <a:off x="1664303" y="549000"/>
            <a:ext cx="8863394" cy="5760000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E9B958F-6CA9-45F3-85C4-91F9B0C3505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009234" y="1829160"/>
            <a:ext cx="6173537" cy="3199680"/>
          </a:xfrm>
          <a:custGeom>
            <a:avLst/>
            <a:gdLst>
              <a:gd name="connsiteX0" fmla="*/ 0 w 6173537"/>
              <a:gd name="connsiteY0" fmla="*/ 0 h 3199680"/>
              <a:gd name="connsiteX1" fmla="*/ 6173537 w 6173537"/>
              <a:gd name="connsiteY1" fmla="*/ 0 h 3199680"/>
              <a:gd name="connsiteX2" fmla="*/ 6173537 w 6173537"/>
              <a:gd name="connsiteY2" fmla="*/ 3199680 h 3199680"/>
              <a:gd name="connsiteX3" fmla="*/ 0 w 6173537"/>
              <a:gd name="connsiteY3" fmla="*/ 3199680 h 319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73537" h="3199680">
                <a:moveTo>
                  <a:pt x="0" y="0"/>
                </a:moveTo>
                <a:lnTo>
                  <a:pt x="6173537" y="0"/>
                </a:lnTo>
                <a:lnTo>
                  <a:pt x="6173537" y="3199680"/>
                </a:lnTo>
                <a:lnTo>
                  <a:pt x="0" y="319968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A2C420E-C406-4EEC-9448-FDC161BB50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0384004" y="4907717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445555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Abstr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building, indoor, floor, dome&#10;&#10;Description automatically generated">
            <a:extLst>
              <a:ext uri="{FF2B5EF4-FFF2-40B4-BE49-F238E27FC236}">
                <a16:creationId xmlns:a16="http://schemas.microsoft.com/office/drawing/2014/main" id="{5F5B5FC3-70A3-483E-8787-8062FD5006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729C17-380A-4800-A187-0E22C674E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1325" y="2450444"/>
            <a:ext cx="6951720" cy="1771325"/>
          </a:xfrm>
        </p:spPr>
        <p:txBody>
          <a:bodyPr anchor="b">
            <a:normAutofit/>
          </a:bodyPr>
          <a:lstStyle>
            <a:lvl1pPr algn="l">
              <a:defRPr sz="4000" b="1" spc="-15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59B39-A9FA-4822-B848-FF5C88B95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1325" y="4379993"/>
            <a:ext cx="6951720" cy="931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DD3DE4A-CF49-488A-9305-D7BA357F744E}"/>
              </a:ext>
            </a:extLst>
          </p:cNvPr>
          <p:cNvSpPr>
            <a:spLocks/>
          </p:cNvSpPr>
          <p:nvPr userDrawn="1"/>
        </p:nvSpPr>
        <p:spPr>
          <a:xfrm>
            <a:off x="1299409" y="21798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A5AD275-A41F-4D50-BD14-7FA4AF621D9B}"/>
              </a:ext>
            </a:extLst>
          </p:cNvPr>
          <p:cNvSpPr>
            <a:spLocks/>
          </p:cNvSpPr>
          <p:nvPr userDrawn="1"/>
        </p:nvSpPr>
        <p:spPr>
          <a:xfrm>
            <a:off x="1460083" y="23512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Picture Placeholder 28">
            <a:extLst>
              <a:ext uri="{FF2B5EF4-FFF2-40B4-BE49-F238E27FC236}">
                <a16:creationId xmlns:a16="http://schemas.microsoft.com/office/drawing/2014/main" id="{192E8C7C-A97D-4D9C-949C-3EC62C352D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654442" y="25348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1009058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Squar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A picture containing building, indoor, floor, dome&#10;&#10;Description automatically generated">
            <a:extLst>
              <a:ext uri="{FF2B5EF4-FFF2-40B4-BE49-F238E27FC236}">
                <a16:creationId xmlns:a16="http://schemas.microsoft.com/office/drawing/2014/main" id="{1DF97D38-B291-4B12-87DB-3982EA4E85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91123A6-0169-4DF2-BD85-BE7CD5E63E89}"/>
              </a:ext>
            </a:extLst>
          </p:cNvPr>
          <p:cNvSpPr>
            <a:spLocks/>
          </p:cNvSpPr>
          <p:nvPr/>
        </p:nvSpPr>
        <p:spPr>
          <a:xfrm>
            <a:off x="1063531" y="21798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DBF7068-1FC1-49FD-9B47-125155F82B36}"/>
              </a:ext>
            </a:extLst>
          </p:cNvPr>
          <p:cNvSpPr>
            <a:spLocks/>
          </p:cNvSpPr>
          <p:nvPr/>
        </p:nvSpPr>
        <p:spPr>
          <a:xfrm>
            <a:off x="1224205" y="23512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BDFD43A-E31A-4069-A0D4-2630BEE7F14F}"/>
              </a:ext>
            </a:extLst>
          </p:cNvPr>
          <p:cNvSpPr>
            <a:spLocks/>
          </p:cNvSpPr>
          <p:nvPr/>
        </p:nvSpPr>
        <p:spPr>
          <a:xfrm>
            <a:off x="4846840" y="21798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8463DC7-7F73-4EA7-AD87-A65185340E03}"/>
              </a:ext>
            </a:extLst>
          </p:cNvPr>
          <p:cNvSpPr>
            <a:spLocks/>
          </p:cNvSpPr>
          <p:nvPr/>
        </p:nvSpPr>
        <p:spPr>
          <a:xfrm>
            <a:off x="5007514" y="23512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0B146FB-82EB-4DD3-9638-E17738D37792}"/>
              </a:ext>
            </a:extLst>
          </p:cNvPr>
          <p:cNvSpPr>
            <a:spLocks/>
          </p:cNvSpPr>
          <p:nvPr/>
        </p:nvSpPr>
        <p:spPr>
          <a:xfrm>
            <a:off x="8630149" y="21798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E773F50-6827-4938-A8AE-A6BE2DDA4A2A}"/>
              </a:ext>
            </a:extLst>
          </p:cNvPr>
          <p:cNvSpPr>
            <a:spLocks/>
          </p:cNvSpPr>
          <p:nvPr/>
        </p:nvSpPr>
        <p:spPr>
          <a:xfrm>
            <a:off x="8790823" y="23512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7C6F36B3-9738-4525-A6AD-5C03F383054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418564" y="25348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053FA87B-8C63-4233-8F6B-1412F8D842E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01873" y="25348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3D8FD4F2-E5B1-41D8-A8B1-5A167BA49E7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985182" y="25348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05ABCA9-53B9-4D04-9C5E-7003B57A3E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5400000">
            <a:off x="10476438" y="3288386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E1589F6-A1B5-4D9A-B147-43CC66A5E0D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6711071" y="3288387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0F8B5D6-D4B3-469E-AC17-6DC60C8D21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2909819" y="3288388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3092291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Squar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picture containing building, indoor, floor, dome&#10;&#10;Description automatically generated">
            <a:extLst>
              <a:ext uri="{FF2B5EF4-FFF2-40B4-BE49-F238E27FC236}">
                <a16:creationId xmlns:a16="http://schemas.microsoft.com/office/drawing/2014/main" id="{AFD500A0-81EB-4D16-88A5-5A25C456C8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C0BB03A-1236-4134-8BF0-806CE2397580}"/>
              </a:ext>
            </a:extLst>
          </p:cNvPr>
          <p:cNvSpPr>
            <a:spLocks/>
          </p:cNvSpPr>
          <p:nvPr/>
        </p:nvSpPr>
        <p:spPr>
          <a:xfrm>
            <a:off x="1349021" y="1417214"/>
            <a:ext cx="4023571" cy="402357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94E8F6A-83EC-4378-9EC7-E26D3194E47F}"/>
              </a:ext>
            </a:extLst>
          </p:cNvPr>
          <p:cNvSpPr>
            <a:spLocks/>
          </p:cNvSpPr>
          <p:nvPr/>
        </p:nvSpPr>
        <p:spPr>
          <a:xfrm>
            <a:off x="1607788" y="1693338"/>
            <a:ext cx="3506036" cy="347132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3717C26-56F4-40F2-8A4F-2D16E8E8D19C}"/>
              </a:ext>
            </a:extLst>
          </p:cNvPr>
          <p:cNvSpPr>
            <a:spLocks/>
          </p:cNvSpPr>
          <p:nvPr/>
        </p:nvSpPr>
        <p:spPr>
          <a:xfrm>
            <a:off x="6855638" y="1417214"/>
            <a:ext cx="4023571" cy="402357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E8FED96-3186-4B5B-8697-59AA07CC6417}"/>
              </a:ext>
            </a:extLst>
          </p:cNvPr>
          <p:cNvSpPr>
            <a:spLocks/>
          </p:cNvSpPr>
          <p:nvPr/>
        </p:nvSpPr>
        <p:spPr>
          <a:xfrm>
            <a:off x="7114405" y="1693338"/>
            <a:ext cx="3506036" cy="347132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E22AE660-325D-4F8F-9C04-33A68FFF0B4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06" y="1988999"/>
            <a:ext cx="2880001" cy="2880001"/>
          </a:xfrm>
          <a:custGeom>
            <a:avLst/>
            <a:gdLst>
              <a:gd name="connsiteX0" fmla="*/ 0 w 2380166"/>
              <a:gd name="connsiteY0" fmla="*/ 0 h 2380166"/>
              <a:gd name="connsiteX1" fmla="*/ 2380166 w 2380166"/>
              <a:gd name="connsiteY1" fmla="*/ 0 h 2380166"/>
              <a:gd name="connsiteX2" fmla="*/ 2380166 w 2380166"/>
              <a:gd name="connsiteY2" fmla="*/ 2380166 h 2380166"/>
              <a:gd name="connsiteX3" fmla="*/ 0 w 2380166"/>
              <a:gd name="connsiteY3" fmla="*/ 2380166 h 238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0166" h="2380166">
                <a:moveTo>
                  <a:pt x="0" y="0"/>
                </a:moveTo>
                <a:lnTo>
                  <a:pt x="2380166" y="0"/>
                </a:lnTo>
                <a:lnTo>
                  <a:pt x="2380166" y="2380166"/>
                </a:lnTo>
                <a:lnTo>
                  <a:pt x="0" y="238016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13B255F2-3389-410F-B747-EB6CDDF1FB5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27423" y="1988999"/>
            <a:ext cx="2880001" cy="2880001"/>
          </a:xfrm>
          <a:custGeom>
            <a:avLst/>
            <a:gdLst>
              <a:gd name="connsiteX0" fmla="*/ 0 w 2380166"/>
              <a:gd name="connsiteY0" fmla="*/ 0 h 2380166"/>
              <a:gd name="connsiteX1" fmla="*/ 2380166 w 2380166"/>
              <a:gd name="connsiteY1" fmla="*/ 0 h 2380166"/>
              <a:gd name="connsiteX2" fmla="*/ 2380166 w 2380166"/>
              <a:gd name="connsiteY2" fmla="*/ 2380166 h 2380166"/>
              <a:gd name="connsiteX3" fmla="*/ 0 w 2380166"/>
              <a:gd name="connsiteY3" fmla="*/ 2380166 h 238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0166" h="2380166">
                <a:moveTo>
                  <a:pt x="0" y="0"/>
                </a:moveTo>
                <a:lnTo>
                  <a:pt x="2380166" y="0"/>
                </a:lnTo>
                <a:lnTo>
                  <a:pt x="2380166" y="2380166"/>
                </a:lnTo>
                <a:lnTo>
                  <a:pt x="0" y="238016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0188A16E-C8A4-4FD9-B99B-2C306EFCE36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10434954" y="4061104"/>
            <a:ext cx="1843474" cy="954967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6BBBA701-2B46-4ED9-8615-AD503E951C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4928339" y="4061103"/>
            <a:ext cx="1843471" cy="954967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743544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F9F674-AC01-4CD3-9D13-31DC82A8F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49225"/>
            <a:ext cx="11925300" cy="3587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66A0C7-ED39-40C2-88F9-29507A3F6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B6488-11B5-4FCE-9C39-03E5F4872A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6C286-92E1-4691-B9D8-295BA932779C}" type="datetimeFigureOut">
              <a:rPr lang="en-US" smtClean="0"/>
              <a:t>7/11/2024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24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5" r:id="rId2"/>
    <p:sldLayoutId id="2147483660" r:id="rId3"/>
    <p:sldLayoutId id="2147483661" r:id="rId4"/>
    <p:sldLayoutId id="2147483662" r:id="rId5"/>
    <p:sldLayoutId id="2147483663" r:id="rId6"/>
    <p:sldLayoutId id="2147483672" r:id="rId7"/>
    <p:sldLayoutId id="2147483664" r:id="rId8"/>
    <p:sldLayoutId id="2147483665" r:id="rId9"/>
    <p:sldLayoutId id="2147483666" r:id="rId10"/>
    <p:sldLayoutId id="2147483667" r:id="rId11"/>
    <p:sldLayoutId id="2147483676" r:id="rId12"/>
    <p:sldLayoutId id="2147483668" r:id="rId13"/>
    <p:sldLayoutId id="2147483670" r:id="rId14"/>
    <p:sldLayoutId id="2147483669" r:id="rId15"/>
    <p:sldLayoutId id="2147483673" r:id="rId16"/>
    <p:sldLayoutId id="2147483674" r:id="rId1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67622-4AD9-4DAB-A3BE-0EEA07D5FA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9706" y="1373570"/>
            <a:ext cx="4122628" cy="2387600"/>
          </a:xfrm>
        </p:spPr>
        <p:txBody>
          <a:bodyPr>
            <a:normAutofit/>
          </a:bodyPr>
          <a:lstStyle/>
          <a:p>
            <a:r>
              <a:rPr lang="en-US" sz="3200" spc="0" dirty="0"/>
              <a:t>Data Visualization of Bird Strikes between 2000 – 2011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EA0DE-45CF-455E-85E3-A31B0B05FD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Visual Analysis of Bird Strikes on Aircrafts</a:t>
            </a:r>
            <a:endParaRPr lang="en-US" noProof="1"/>
          </a:p>
        </p:txBody>
      </p:sp>
      <p:pic>
        <p:nvPicPr>
          <p:cNvPr id="9" name="Picture Placeholder 8" descr="Etched Bird">
            <a:extLst>
              <a:ext uri="{FF2B5EF4-FFF2-40B4-BE49-F238E27FC236}">
                <a16:creationId xmlns:a16="http://schemas.microsoft.com/office/drawing/2014/main" id="{C64DAFD4-9100-487D-8EEF-D4623D66FC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868" t="-12934" r="-57147" b="-11611"/>
          <a:stretch/>
        </p:blipFill>
        <p:spPr>
          <a:xfrm>
            <a:off x="1166034" y="1730294"/>
            <a:ext cx="5470138" cy="3296636"/>
          </a:xfrm>
          <a:solidFill>
            <a:schemeClr val="bg1"/>
          </a:solidFill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C4ADBA-A12A-40A9-8F63-B852DEE158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noProof="1"/>
              <a:t>Aditya Singh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F0154CE-9A76-4869-90CE-F4DC5C3FE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480055" y="4769976"/>
            <a:ext cx="3176659" cy="0"/>
          </a:xfrm>
          <a:prstGeom prst="line">
            <a:avLst/>
          </a:prstGeom>
          <a:ln w="3175">
            <a:solidFill>
              <a:schemeClr val="tx1"/>
            </a:solidFill>
            <a:headEnd type="diamond" w="sm" len="sm"/>
            <a:tailEnd type="diamond" w="sm" len="sm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178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83C6E77-F84C-4501-8468-7B33E7CE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9CF814-1FA3-484B-B832-440C9EF5D7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7" t="3146" r="1809" b="3305"/>
          <a:stretch/>
        </p:blipFill>
        <p:spPr>
          <a:xfrm>
            <a:off x="1655063" y="548640"/>
            <a:ext cx="8878825" cy="576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50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83C6E77-F84C-4501-8468-7B33E7CE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02209F-7C62-5CFB-4CCC-1A37AD464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891" y="539496"/>
            <a:ext cx="8878997" cy="577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214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83C6E77-F84C-4501-8468-7B33E7CE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5F7C02-7318-C3BE-375C-1C8AD506D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8766" y="541298"/>
            <a:ext cx="8855978" cy="576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79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4C9B-1912-4B58-B608-59360968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 dirty="0"/>
              <a:t>Thank You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6C96684-0A28-400F-AC3A-326C5A050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243266" y="4300881"/>
            <a:ext cx="3176659" cy="0"/>
          </a:xfrm>
          <a:prstGeom prst="line">
            <a:avLst/>
          </a:prstGeom>
          <a:ln w="3175">
            <a:solidFill>
              <a:schemeClr val="tx1"/>
            </a:solidFill>
            <a:headEnd type="diamond" w="sm" len="sm"/>
            <a:tailEnd type="diamond" w="sm" len="sm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3838868-AA10-23E6-678C-3C48673C0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10" y="1376172"/>
            <a:ext cx="4105656" cy="41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029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4C9B-1912-4B58-B608-59360968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 dirty="0"/>
              <a:t>Introduction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6C96684-0A28-400F-AC3A-326C5A050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243266" y="4300881"/>
            <a:ext cx="3176659" cy="0"/>
          </a:xfrm>
          <a:prstGeom prst="line">
            <a:avLst/>
          </a:prstGeom>
          <a:ln w="3175">
            <a:solidFill>
              <a:schemeClr val="tx1"/>
            </a:solidFill>
            <a:headEnd type="diamond" w="sm" len="sm"/>
            <a:tailEnd type="diamond" w="sm" len="sm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BA462-DA16-454C-BC98-7FE6D7191E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Little about Bird Strikes, why it happens and why it needs to be studied..</a:t>
            </a:r>
            <a:endParaRPr lang="en-US" noProof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E875AF-8619-A0C6-29D9-265325C09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20" y="2450444"/>
            <a:ext cx="292608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891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bstract Flower">
            <a:extLst>
              <a:ext uri="{FF2B5EF4-FFF2-40B4-BE49-F238E27FC236}">
                <a16:creationId xmlns:a16="http://schemas.microsoft.com/office/drawing/2014/main" id="{85C82BC3-0872-4F4E-9E7F-04A912435A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95" t="-60443" r="-4395" b="-1"/>
          <a:stretch/>
        </p:blipFill>
        <p:spPr>
          <a:xfrm>
            <a:off x="8309865" y="5657089"/>
            <a:ext cx="643127" cy="643127"/>
          </a:xfrm>
          <a:solidFill>
            <a:schemeClr val="bg1"/>
          </a:solidFill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61B8B14-3FE7-48CE-B734-7EA19426D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5F0967-99EA-CBF7-E106-A29B34D0818E}"/>
              </a:ext>
            </a:extLst>
          </p:cNvPr>
          <p:cNvSpPr txBox="1"/>
          <p:nvPr/>
        </p:nvSpPr>
        <p:spPr>
          <a:xfrm>
            <a:off x="3291840" y="751344"/>
            <a:ext cx="566115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Imagine hurtling through the air and suddenly colliding with a goose! Bird strikes, though uncommon accidents, can be dangerous. 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 happen because airplanes and birds share airspace, especially during takeoff, landing, and low-altitude flights. 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Studying bird strikes visually with tools like radar helps us understand bird migration patterns and flocking behavior. Data science comes in to crunch all this information - pinpointing high-risk areas and times for bird strikes. 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analyzing this visual data along with weather patterns and airport activity, we can pinpoint high-risk areas and times for bird strikes. It's like joining the dots to predict where these unfortunate mid-air meetings might occur. This knowledge helps airlines adjust flight paths and airport authorities implement bird dispersal techniques, keeping both feathered friends and metal birds safe.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9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4C9B-1912-4B58-B608-59360968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 dirty="0"/>
              <a:t>Description of Data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6C96684-0A28-400F-AC3A-326C5A050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243266" y="4300881"/>
            <a:ext cx="3176659" cy="0"/>
          </a:xfrm>
          <a:prstGeom prst="line">
            <a:avLst/>
          </a:prstGeom>
          <a:ln w="3175">
            <a:solidFill>
              <a:schemeClr val="tx1"/>
            </a:solidFill>
            <a:headEnd type="diamond" w="sm" len="sm"/>
            <a:tailEnd type="diamond" w="sm" len="sm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Placeholder 10" descr="Illustration of Plane">
            <a:extLst>
              <a:ext uri="{FF2B5EF4-FFF2-40B4-BE49-F238E27FC236}">
                <a16:creationId xmlns:a16="http://schemas.microsoft.com/office/drawing/2014/main" id="{77D6783A-30D0-4D3E-8B6D-6155A01AD3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83" b="89674" l="7606" r="92676">
                        <a14:foregroundMark x1="7887" y1="54891" x2="11268" y2="55435"/>
                        <a14:foregroundMark x1="90423" y1="49457" x2="92676" y2="472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1553552">
            <a:off x="1102217" y="2845453"/>
            <a:ext cx="2251821" cy="1167096"/>
          </a:xfrm>
          <a:custGeom>
            <a:avLst/>
            <a:gdLst>
              <a:gd name="connsiteX0" fmla="*/ 0 w 2163787"/>
              <a:gd name="connsiteY0" fmla="*/ 0 h 1121469"/>
              <a:gd name="connsiteX1" fmla="*/ 2163787 w 2163787"/>
              <a:gd name="connsiteY1" fmla="*/ 0 h 1121469"/>
              <a:gd name="connsiteX2" fmla="*/ 2163787 w 2163787"/>
              <a:gd name="connsiteY2" fmla="*/ 1121469 h 1121469"/>
              <a:gd name="connsiteX3" fmla="*/ 0 w 2163787"/>
              <a:gd name="connsiteY3" fmla="*/ 1121469 h 1121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3787" h="1121469">
                <a:moveTo>
                  <a:pt x="0" y="0"/>
                </a:moveTo>
                <a:lnTo>
                  <a:pt x="2163787" y="0"/>
                </a:lnTo>
                <a:lnTo>
                  <a:pt x="2163787" y="1121469"/>
                </a:lnTo>
                <a:lnTo>
                  <a:pt x="0" y="112146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319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1FD508F-DC84-4744-80CD-FA4833C10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01</a:t>
            </a:r>
          </a:p>
        </p:txBody>
      </p:sp>
      <p:pic>
        <p:nvPicPr>
          <p:cNvPr id="7" name="Picture Placeholder 6" descr="Abstract Flower">
            <a:extLst>
              <a:ext uri="{FF2B5EF4-FFF2-40B4-BE49-F238E27FC236}">
                <a16:creationId xmlns:a16="http://schemas.microsoft.com/office/drawing/2014/main" id="{91A99A46-5574-4F72-9D96-60EE700991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506" t="-36559" r="-4286"/>
          <a:stretch/>
        </p:blipFill>
        <p:spPr>
          <a:xfrm>
            <a:off x="8144614" y="5486400"/>
            <a:ext cx="822602" cy="822602"/>
          </a:xfrm>
          <a:solidFill>
            <a:schemeClr val="bg1"/>
          </a:solidFill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82521808-7E23-AF71-87E5-C7AB7B97F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5259" y="613006"/>
            <a:ext cx="5393977" cy="5478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Record ID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Unique identifier for the bird strike incident.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Aircraft Type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Passenger plane, cargo plane, etc.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Airport Name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Where the bird strike occurred (if applicable).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Altitude bin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Low, medium, or high altitude during the incident.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Make/Model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Specific aircraft model involved (e.g., Boeing 737).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Wildlife Struck (estimated/actual):</a:t>
            </a:r>
            <a:r>
              <a:rPr kumimoji="0" lang="en-US" altLang="en-US" sz="14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Number of birds involved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 to flight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Disrupted flight (diverted, etc.) or continued normally.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Flight Date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Date of the bird strike incident.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Indicated Damage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Whether the aircraft sustained damage.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Engines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Number of engines on the aircraft.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Airline/Operator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airline involved in the incident.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Origin State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State where the flight originated from.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Phase of flight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Takeoff, landing, etc. during the incident.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Precipitation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Rain, snow, etc. at the time of the incident.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Wildlife remains collected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Whether bird remains were collected.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Sent to Smithsonian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Whether remains were sent for further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Remarks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Any additional notes or details about the incident.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Wildlife Size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Size of the bird(s) involved (e.g., small, large).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Sky Conditions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Cloud cover (clear, cloudy, etc.) at the time.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Wildlife Species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Type of bird involved (if identified).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Pilot Warned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Whether the pilot received a warning about birds.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Total monetary cost of the damage caused by the bird strike.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Feet above ground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Aircraft's altitude in feet at the time of impact.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People Injured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Number of people injured in the incident (if any).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Large Aircraft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Categorizes the aircraft size (large or small). </a:t>
            </a:r>
          </a:p>
        </p:txBody>
      </p:sp>
    </p:spTree>
    <p:extLst>
      <p:ext uri="{BB962C8B-B14F-4D97-AF65-F5344CB8AC3E}">
        <p14:creationId xmlns:p14="http://schemas.microsoft.com/office/powerpoint/2010/main" val="1347469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E8197A-93FD-6928-1D93-68887B0132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34791" y="1314133"/>
            <a:ext cx="3843338" cy="3935800"/>
          </a:xfrm>
        </p:spPr>
        <p:txBody>
          <a:bodyPr>
            <a:noAutofit/>
          </a:bodyPr>
          <a:lstStyle/>
          <a:p>
            <a:pPr algn="just"/>
            <a:r>
              <a:rPr lang="en-US" sz="1600" dirty="0"/>
              <a:t>The chart displays the distribution of wildlife species struck, with the x-axis representing different species and the y-axis representing the count of incidents. "Unknown bird - small" and "Unknown bird - medium" have the highest counts, followed by species like Ring-billed gull and Mourning dove. The counts decrease gradually for other species, indicating a higher frequency of strikes involving unknown and common bird species.</a:t>
            </a:r>
            <a:endParaRPr lang="en-IN" sz="1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EFE134-F987-CAA6-F5D9-A74C85FA2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80" y="1465933"/>
            <a:ext cx="6029786" cy="393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5814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E8197A-93FD-6928-1D93-68887B0132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34791" y="1314133"/>
            <a:ext cx="3843338" cy="3935800"/>
          </a:xfrm>
        </p:spPr>
        <p:txBody>
          <a:bodyPr>
            <a:noAutofit/>
          </a:bodyPr>
          <a:lstStyle/>
          <a:p>
            <a:pPr algn="just"/>
            <a:r>
              <a:rPr lang="en-US" sz="1600" dirty="0"/>
              <a:t>The pie chart illustrates the distribution of the impact on flights caused by wildlife strikes. The largest segment, 42.7%, represents precautionary landings. Aborted take-offs account for 32.3%, while 20.2% of impacts fall under the "Other" category. Engine shut-downs are the least common, constituting 4.8% of the total. This chart highlights that precautionary landings and aborted take-offs are the most frequent responses to wildlife strikes, indicating significant disruptions to flight operations.</a:t>
            </a:r>
            <a:endParaRPr lang="en-IN" sz="16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5092F33-80D4-1922-ACDD-342FB43BD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771" y="1447800"/>
            <a:ext cx="6075362" cy="3935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8186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E8197A-93FD-6928-1D93-68887B0132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34791" y="1314133"/>
            <a:ext cx="3843338" cy="3935800"/>
          </a:xfrm>
        </p:spPr>
        <p:txBody>
          <a:bodyPr>
            <a:noAutofit/>
          </a:bodyPr>
          <a:lstStyle/>
          <a:p>
            <a:pPr algn="just"/>
            <a:r>
              <a:rPr lang="en-US" sz="1600" dirty="0"/>
              <a:t>The bar chart presents the top 10 airports by the number of wildlife strikes. Greater Pittsburgh and Sacramento International airports both have the highest count, with 5 strikes each. Following them are Portland-Hillsboro, Cincinnati/Northern Kentucky International, and Minneapolis-St Paul International airports, each with 4 strikes. LaGuardia, Burke Lakefront, Teterboro, Portland International (OR), and Morristown Municipal airports each reported 3 strikes. This chart highlights the airports most frequently affected by wildlife strikes, with a relatively even distribution among the top contenders.</a:t>
            </a:r>
            <a:endParaRPr lang="en-IN" sz="16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8727D5F-C22E-8938-2F58-A9278704D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05" y="1461100"/>
            <a:ext cx="6036962" cy="393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59768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4C9B-1912-4B58-B608-59360968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 dirty="0"/>
              <a:t>Visual Dashboard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BA462-DA16-454C-BC98-7FE6D7191E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Visual Representation of the data in </a:t>
            </a:r>
            <a:r>
              <a:rPr lang="en-US" dirty="0" err="1"/>
              <a:t>PowerBI</a:t>
            </a:r>
            <a:endParaRPr lang="en-US" noProof="1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6C96684-0A28-400F-AC3A-326C5A050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243266" y="4300881"/>
            <a:ext cx="3176659" cy="0"/>
          </a:xfrm>
          <a:prstGeom prst="line">
            <a:avLst/>
          </a:prstGeom>
          <a:ln w="3175">
            <a:solidFill>
              <a:schemeClr val="tx1"/>
            </a:solidFill>
            <a:headEnd type="diamond" w="sm" len="sm"/>
            <a:tailEnd type="diamond" w="sm" len="sm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3002C94-B29A-596D-02DC-F6DA29F2AD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014"/>
          <a:stretch/>
        </p:blipFill>
        <p:spPr>
          <a:xfrm>
            <a:off x="1655270" y="2472740"/>
            <a:ext cx="1673146" cy="1912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227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00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840591_win32_fixed" id="{5AF53E5D-BE7C-4FA4-B447-0E8FA50C0EE0}" vid="{27FB5E00-7AA5-4984-B380-EC7975E28C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79D51E-9FFD-4AB4-BEF5-09708B5B458A}">
  <ds:schemaRefs>
    <ds:schemaRef ds:uri="http://purl.org/dc/terms/"/>
    <ds:schemaRef ds:uri="http://schemas.microsoft.com/office/2006/documentManagement/types"/>
    <ds:schemaRef ds:uri="16c05727-aa75-4e4a-9b5f-8a80a1165891"/>
    <ds:schemaRef ds:uri="http://purl.org/dc/dcmitype/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sharepoint/v3"/>
    <ds:schemaRef ds:uri="http://schemas.microsoft.com/office/infopath/2007/PartnerControls"/>
    <ds:schemaRef ds:uri="230e9df3-be65-4c73-a93b-d1236ebd677e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70CA1C3-2318-4F2F-A4DE-608D3496CE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F0D7F0-840F-4D53-925D-ED14264E2D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795</Words>
  <Application>Microsoft Office PowerPoint</Application>
  <PresentationFormat>Widescreen</PresentationFormat>
  <Paragraphs>60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Avenir Next LT Pro</vt:lpstr>
      <vt:lpstr>Calibri</vt:lpstr>
      <vt:lpstr>Times New Roman</vt:lpstr>
      <vt:lpstr>Office Theme</vt:lpstr>
      <vt:lpstr>Data Visualization of Bird Strikes between 2000 – 2011</vt:lpstr>
      <vt:lpstr>Introduction</vt:lpstr>
      <vt:lpstr>Placeholder Title 0</vt:lpstr>
      <vt:lpstr>Description of Data</vt:lpstr>
      <vt:lpstr>Placeholder Title 01</vt:lpstr>
      <vt:lpstr>PowerPoint Presentation</vt:lpstr>
      <vt:lpstr>PowerPoint Presentation</vt:lpstr>
      <vt:lpstr>PowerPoint Presentation</vt:lpstr>
      <vt:lpstr>Visual Dashboard</vt:lpstr>
      <vt:lpstr>Placeholder Title 04</vt:lpstr>
      <vt:lpstr>Placeholder Title 04</vt:lpstr>
      <vt:lpstr>Placeholder Title 04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2022-01-08T03:39:18Z</dcterms:created>
  <dcterms:modified xsi:type="dcterms:W3CDTF">2024-07-11T10:12:39Z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